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8" r:id="rId4"/>
    <p:sldMasterId id="2147483659" r:id="rId5"/>
    <p:sldMasterId id="2147483660" r:id="rId6"/>
    <p:sldMasterId id="2147483661" r:id="rId7"/>
    <p:sldMasterId id="2147483662" r:id="rId8"/>
    <p:sldMasterId id="2147483663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</p:sldIdLst>
  <p:sldSz cy="6858000" cx="9144000"/>
  <p:notesSz cx="6858000" cy="9144000"/>
  <p:embeddedFontLst>
    <p:embeddedFont>
      <p:font typeface="Libre Baskerville"/>
      <p:regular r:id="rId36"/>
      <p:bold r:id="rId37"/>
      <p:italic r:id="rId38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52704BE4-8D70-4231-B793-C5A372006673}">
  <a:tblStyle styleId="{52704BE4-8D70-4231-B793-C5A372006673}" styleName="Table_0"/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0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9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11" Type="http://schemas.openxmlformats.org/officeDocument/2006/relationships/slide" Target="slides/slide1.xml"/><Relationship Id="rId33" Type="http://schemas.openxmlformats.org/officeDocument/2006/relationships/slide" Target="slides/slide23.xml"/><Relationship Id="rId10" Type="http://schemas.openxmlformats.org/officeDocument/2006/relationships/notesMaster" Target="notesMasters/notesMaster1.xml"/><Relationship Id="rId32" Type="http://schemas.openxmlformats.org/officeDocument/2006/relationships/slide" Target="slides/slide22.xml"/><Relationship Id="rId13" Type="http://schemas.openxmlformats.org/officeDocument/2006/relationships/slide" Target="slides/slide3.xml"/><Relationship Id="rId35" Type="http://schemas.openxmlformats.org/officeDocument/2006/relationships/slide" Target="slides/slide25.xml"/><Relationship Id="rId12" Type="http://schemas.openxmlformats.org/officeDocument/2006/relationships/slide" Target="slides/slide2.xml"/><Relationship Id="rId34" Type="http://schemas.openxmlformats.org/officeDocument/2006/relationships/slide" Target="slides/slide24.xml"/><Relationship Id="rId15" Type="http://schemas.openxmlformats.org/officeDocument/2006/relationships/slide" Target="slides/slide5.xml"/><Relationship Id="rId37" Type="http://schemas.openxmlformats.org/officeDocument/2006/relationships/font" Target="fonts/LibreBaskerville-bold.fntdata"/><Relationship Id="rId14" Type="http://schemas.openxmlformats.org/officeDocument/2006/relationships/slide" Target="slides/slide4.xml"/><Relationship Id="rId36" Type="http://schemas.openxmlformats.org/officeDocument/2006/relationships/font" Target="fonts/LibreBaskerville-regular.fntdata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38" Type="http://schemas.openxmlformats.org/officeDocument/2006/relationships/font" Target="fonts/LibreBaskerville-italic.fntdata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, text on left, text on right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idx="10" type="dt"/>
          </p:nvPr>
        </p:nvSpPr>
        <p:spPr>
          <a:xfrm>
            <a:off x="12954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1" name="Shape 301"/>
          <p:cNvSpPr txBox="1"/>
          <p:nvPr>
            <p:ph idx="11" type="ftr"/>
          </p:nvPr>
        </p:nvSpPr>
        <p:spPr>
          <a:xfrm>
            <a:off x="38100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2" name="Shape 302"/>
          <p:cNvSpPr txBox="1"/>
          <p:nvPr>
            <p:ph idx="12" type="sldNum"/>
          </p:nvPr>
        </p:nvSpPr>
        <p:spPr>
          <a:xfrm>
            <a:off x="70866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b="0" baseline="0" i="0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b="0" baseline="0" i="0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b="0" baseline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marL="1600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b="0" baseline="0" i="0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marL="2057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b="0" baseline="0" i="0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marL="2514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b="0" baseline="0" i="0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marL="3429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b="0" baseline="0" i="0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marL="4800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b="0" baseline="0" i="0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marL="6629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b="0" baseline="0" i="0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, text on left, text on righ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0" type="dt"/>
          </p:nvPr>
        </p:nvSpPr>
        <p:spPr>
          <a:xfrm>
            <a:off x="457200" y="6278562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6553200" y="6278562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, text on left, text on righ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0" type="dt"/>
          </p:nvPr>
        </p:nvSpPr>
        <p:spPr>
          <a:xfrm>
            <a:off x="457200" y="6278562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1" type="ftr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2" type="sldNum"/>
          </p:nvPr>
        </p:nvSpPr>
        <p:spPr>
          <a:xfrm>
            <a:off x="6553200" y="6278562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tex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x="152400" y="15240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1219200" y="16764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Char char="•"/>
              <a:defRPr b="0" baseline="0" i="0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Char char="•"/>
              <a:defRPr b="0" baseline="0" i="0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b="0" baseline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marL="1600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➢"/>
              <a:defRPr b="0" baseline="0" i="0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marL="2057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▪"/>
              <a:defRPr b="0" baseline="0" i="0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marL="2514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▪"/>
              <a:defRPr b="0" baseline="0" i="0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marL="3429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▪"/>
              <a:defRPr b="0" baseline="0" i="0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marL="4800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▪"/>
              <a:defRPr b="0" baseline="0" i="0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marL="6629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▪"/>
              <a:defRPr b="0" baseline="0" i="0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0" name="Shape 240"/>
          <p:cNvSpPr txBox="1"/>
          <p:nvPr>
            <p:ph idx="10" type="dt"/>
          </p:nvPr>
        </p:nvSpPr>
        <p:spPr>
          <a:xfrm>
            <a:off x="12954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1" name="Shape 241"/>
          <p:cNvSpPr txBox="1"/>
          <p:nvPr>
            <p:ph idx="11" type="ftr"/>
          </p:nvPr>
        </p:nvSpPr>
        <p:spPr>
          <a:xfrm>
            <a:off x="38100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2" name="Shape 242"/>
          <p:cNvSpPr txBox="1"/>
          <p:nvPr>
            <p:ph idx="12" type="sldNum"/>
          </p:nvPr>
        </p:nvSpPr>
        <p:spPr>
          <a:xfrm>
            <a:off x="70866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152400" y="15240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0" name="Shape 290"/>
          <p:cNvSpPr txBox="1"/>
          <p:nvPr>
            <p:ph idx="10" type="dt"/>
          </p:nvPr>
        </p:nvSpPr>
        <p:spPr>
          <a:xfrm>
            <a:off x="12954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91" name="Shape 291"/>
          <p:cNvSpPr txBox="1"/>
          <p:nvPr>
            <p:ph idx="11" type="ftr"/>
          </p:nvPr>
        </p:nvSpPr>
        <p:spPr>
          <a:xfrm>
            <a:off x="38100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92" name="Shape 292"/>
          <p:cNvSpPr txBox="1"/>
          <p:nvPr>
            <p:ph idx="12" type="sldNum"/>
          </p:nvPr>
        </p:nvSpPr>
        <p:spPr>
          <a:xfrm>
            <a:off x="70866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text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152400" y="15240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1219200" y="16764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Char char="•"/>
              <a:defRPr b="0" baseline="0" i="0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Char char="•"/>
              <a:defRPr b="0" baseline="0" i="0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b="0" baseline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marL="1600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➢"/>
              <a:defRPr b="0" baseline="0" i="0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marL="2057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▪"/>
              <a:defRPr b="0" baseline="0" i="0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marL="2514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▪"/>
              <a:defRPr b="0" baseline="0" i="0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marL="3429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▪"/>
              <a:defRPr b="0" baseline="0" i="0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marL="4800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▪"/>
              <a:defRPr b="0" baseline="0" i="0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marL="6629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▪"/>
              <a:defRPr b="0" baseline="0" i="0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96" name="Shape 296"/>
          <p:cNvSpPr txBox="1"/>
          <p:nvPr>
            <p:ph idx="10" type="dt"/>
          </p:nvPr>
        </p:nvSpPr>
        <p:spPr>
          <a:xfrm>
            <a:off x="12954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97" name="Shape 297"/>
          <p:cNvSpPr txBox="1"/>
          <p:nvPr>
            <p:ph idx="11" type="ftr"/>
          </p:nvPr>
        </p:nvSpPr>
        <p:spPr>
          <a:xfrm>
            <a:off x="38100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98" name="Shape 298"/>
          <p:cNvSpPr txBox="1"/>
          <p:nvPr>
            <p:ph idx="12" type="sldNum"/>
          </p:nvPr>
        </p:nvSpPr>
        <p:spPr>
          <a:xfrm>
            <a:off x="70866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6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7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1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b="0" baseline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b="0" baseline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marL="4800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marL="6629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b="0" baseline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b="0" baseline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marL="4800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marL="6629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2"/>
            </a:gs>
            <a:gs pos="50000">
              <a:schemeClr val="lt1"/>
            </a:gs>
            <a:gs pos="100000">
              <a:schemeClr val="lt2"/>
            </a:gs>
          </a:gsLst>
          <a:lin ang="5400012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Shape 75"/>
          <p:cNvGrpSpPr/>
          <p:nvPr/>
        </p:nvGrpSpPr>
        <p:grpSpPr>
          <a:xfrm>
            <a:off x="3800475" y="1789111"/>
            <a:ext cx="5355257" cy="5056325"/>
            <a:chOff x="3800475" y="1789111"/>
            <a:chExt cx="5355257" cy="5056325"/>
          </a:xfrm>
        </p:grpSpPr>
        <p:sp>
          <p:nvSpPr>
            <p:cNvPr id="76" name="Shape 76"/>
            <p:cNvSpPr/>
            <p:nvPr/>
          </p:nvSpPr>
          <p:spPr>
            <a:xfrm>
              <a:off x="6715125" y="2166936"/>
              <a:ext cx="312599" cy="162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757C91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6824661" y="1881186"/>
              <a:ext cx="74700" cy="747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57C91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 rot="971352">
              <a:off x="8262875" y="2373336"/>
              <a:ext cx="9684" cy="3291009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757C91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7732711" y="5568950"/>
              <a:ext cx="104775" cy="152400"/>
            </a:xfrm>
            <a:custGeom>
              <a:pathLst>
                <a:path extrusionOk="0" h="96" w="6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757C91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 rot="107395">
              <a:off x="8710538" y="2436877"/>
              <a:ext cx="9604" cy="317178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757C91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 rot="-971352">
              <a:off x="8953490" y="2414548"/>
              <a:ext cx="9684" cy="1398482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757C91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 rot="-1208178">
              <a:off x="5467278" y="2882899"/>
              <a:ext cx="9585" cy="322729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757C91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 rot="1106097">
              <a:off x="4376729" y="2890864"/>
              <a:ext cx="9486" cy="336384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757C91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 rot="214580">
              <a:off x="4817998" y="2968588"/>
              <a:ext cx="9618" cy="302568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757C91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>
              <a:off x="6361112" y="4795837"/>
              <a:ext cx="989012" cy="247650"/>
            </a:xfrm>
            <a:custGeom>
              <a:pathLst>
                <a:path extrusionOk="0" h="156" w="623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757C91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>
              <a:off x="7559675" y="5700712"/>
              <a:ext cx="1581148" cy="200025"/>
            </a:xfrm>
            <a:custGeom>
              <a:pathLst>
                <a:path extrusionOk="0" h="126" w="993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757C91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>
              <a:off x="7597775" y="5786437"/>
              <a:ext cx="1543050" cy="388936"/>
            </a:xfrm>
            <a:custGeom>
              <a:pathLst>
                <a:path extrusionOk="0" h="245" w="969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757C91"/>
                </a:gs>
                <a:gs pos="100000">
                  <a:schemeClr val="lt2"/>
                </a:gs>
              </a:gsLst>
              <a:lin ang="8100019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>
              <a:off x="7626350" y="5700712"/>
              <a:ext cx="1514474" cy="142875"/>
            </a:xfrm>
            <a:custGeom>
              <a:pathLst>
                <a:path extrusionOk="0" h="90" w="951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757C91"/>
                </a:gs>
              </a:gsLst>
              <a:lin ang="10800025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4856162" y="2446336"/>
              <a:ext cx="161925" cy="246062"/>
            </a:xfrm>
            <a:custGeom>
              <a:pathLst>
                <a:path extrusionOk="0" h="155" w="102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757C91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4856162" y="2682875"/>
              <a:ext cx="142875" cy="152400"/>
            </a:xfrm>
            <a:custGeom>
              <a:pathLst>
                <a:path extrusionOk="0" h="96" w="90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757C91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4856162" y="2806700"/>
              <a:ext cx="142875" cy="171450"/>
            </a:xfrm>
            <a:custGeom>
              <a:pathLst>
                <a:path extrusionOk="0" h="108" w="90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757C91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>
              <a:off x="8683625" y="1912936"/>
              <a:ext cx="161925" cy="247650"/>
            </a:xfrm>
            <a:custGeom>
              <a:pathLst>
                <a:path extrusionOk="0" h="156" w="102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757C91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8693150" y="2141536"/>
              <a:ext cx="133350" cy="152400"/>
            </a:xfrm>
            <a:custGeom>
              <a:pathLst>
                <a:path extrusionOk="0" h="96" w="84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757C91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x="8683625" y="2274886"/>
              <a:ext cx="142875" cy="171450"/>
            </a:xfrm>
            <a:custGeom>
              <a:pathLst>
                <a:path extrusionOk="0" h="108" w="90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757C91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>
              <a:off x="8616950" y="5595937"/>
              <a:ext cx="104775" cy="152400"/>
            </a:xfrm>
            <a:custGeom>
              <a:pathLst>
                <a:path extrusionOk="0" h="96" w="6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757C91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>
              <a:off x="4789487" y="1789111"/>
              <a:ext cx="4132261" cy="704850"/>
            </a:xfrm>
            <a:custGeom>
              <a:pathLst>
                <a:path extrusionOk="0" h="444" w="259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757C91"/>
                </a:gs>
              </a:gsLst>
              <a:lin ang="10800025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7" name="Shape 97"/>
            <p:cNvSpPr/>
            <p:nvPr/>
          </p:nvSpPr>
          <p:spPr>
            <a:xfrm>
              <a:off x="4657725" y="5989637"/>
              <a:ext cx="133350" cy="150812"/>
            </a:xfrm>
            <a:custGeom>
              <a:pathLst>
                <a:path extrusionOk="0" h="95" w="84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757C91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" name="Shape 98"/>
            <p:cNvSpPr/>
            <p:nvPr/>
          </p:nvSpPr>
          <p:spPr>
            <a:xfrm>
              <a:off x="5999162" y="6146800"/>
              <a:ext cx="142875" cy="171450"/>
            </a:xfrm>
            <a:custGeom>
              <a:pathLst>
                <a:path extrusionOk="0" h="108" w="90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757C91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" name="Shape 99"/>
            <p:cNvSpPr/>
            <p:nvPr/>
          </p:nvSpPr>
          <p:spPr>
            <a:xfrm>
              <a:off x="3810000" y="6146800"/>
              <a:ext cx="114300" cy="142875"/>
            </a:xfrm>
            <a:custGeom>
              <a:pathLst>
                <a:path extrusionOk="0" h="90" w="71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757C91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0" name="Shape 100"/>
            <p:cNvSpPr/>
            <p:nvPr/>
          </p:nvSpPr>
          <p:spPr>
            <a:xfrm>
              <a:off x="3879850" y="6092825"/>
              <a:ext cx="2190900" cy="617399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57C91"/>
                </a:gs>
              </a:gsLst>
              <a:lin ang="1350003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" name="Shape 101"/>
            <p:cNvSpPr/>
            <p:nvPr/>
          </p:nvSpPr>
          <p:spPr>
            <a:xfrm>
              <a:off x="3800475" y="6086475"/>
              <a:ext cx="2384399" cy="4572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57C91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>
              <a:off x="3875087" y="6127750"/>
              <a:ext cx="2262300" cy="349200"/>
            </a:xfrm>
            <a:prstGeom prst="ellipse">
              <a:avLst/>
            </a:prstGeom>
            <a:gradFill>
              <a:gsLst>
                <a:gs pos="0">
                  <a:srgbClr val="757C91"/>
                </a:gs>
                <a:gs pos="100000">
                  <a:schemeClr val="lt2"/>
                </a:gs>
              </a:gsLst>
              <a:lin ang="10800025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>
              <a:off x="5942012" y="6013450"/>
              <a:ext cx="142875" cy="152400"/>
            </a:xfrm>
            <a:custGeom>
              <a:pathLst>
                <a:path extrusionOk="0" h="96" w="90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757C91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" name="Shape 104"/>
            <p:cNvSpPr/>
            <p:nvPr/>
          </p:nvSpPr>
          <p:spPr>
            <a:xfrm>
              <a:off x="8607425" y="5719762"/>
              <a:ext cx="114300" cy="171450"/>
            </a:xfrm>
            <a:custGeom>
              <a:pathLst>
                <a:path extrusionOk="0" h="108" w="72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757C91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5" name="Shape 105"/>
            <p:cNvSpPr/>
            <p:nvPr/>
          </p:nvSpPr>
          <p:spPr>
            <a:xfrm>
              <a:off x="6727825" y="2814636"/>
              <a:ext cx="274499" cy="40308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757C91"/>
                </a:gs>
              </a:gsLst>
              <a:lin ang="10800025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>
              <a:off x="6807200" y="2452686"/>
              <a:ext cx="120599" cy="381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757C91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7" name="Shape 107"/>
            <p:cNvSpPr/>
            <p:nvPr/>
          </p:nvSpPr>
          <p:spPr>
            <a:xfrm>
              <a:off x="6699250" y="2767011"/>
              <a:ext cx="325499" cy="82499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2"/>
                </a:gs>
                <a:gs pos="100000">
                  <a:srgbClr val="757C91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8" name="Shape 108"/>
            <p:cNvSpPr/>
            <p:nvPr/>
          </p:nvSpPr>
          <p:spPr>
            <a:xfrm>
              <a:off x="6835775" y="2427286"/>
              <a:ext cx="400050" cy="2501900"/>
            </a:xfrm>
            <a:custGeom>
              <a:pathLst>
                <a:path extrusionOk="0" h="1576" w="252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757C91"/>
                </a:gs>
              </a:gsLst>
              <a:lin ang="1350003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>
              <a:off x="6618286" y="2255836"/>
              <a:ext cx="503237" cy="219075"/>
            </a:xfrm>
            <a:custGeom>
              <a:pathLst>
                <a:path extrusionOk="0" h="138" w="316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757C91"/>
                </a:gs>
              </a:gsLst>
              <a:lin ang="10800025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10" name="Shape 110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1082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b="0" baseline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0180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■"/>
              <a:defRPr b="0" baseline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9539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■"/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46050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■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46050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46050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46050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46050" marL="4800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46050" marL="6629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0" type="dt"/>
          </p:nvPr>
        </p:nvSpPr>
        <p:spPr>
          <a:xfrm>
            <a:off x="457200" y="6278562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1" type="ftr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6553200" y="6278562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2"/>
            </a:gs>
            <a:gs pos="50000">
              <a:schemeClr val="lt1"/>
            </a:gs>
            <a:gs pos="100000">
              <a:schemeClr val="lt2"/>
            </a:gs>
          </a:gsLst>
          <a:lin ang="5400012" scaled="0"/>
        </a:gra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Shape 127"/>
          <p:cNvGrpSpPr/>
          <p:nvPr/>
        </p:nvGrpSpPr>
        <p:grpSpPr>
          <a:xfrm>
            <a:off x="3800475" y="1789111"/>
            <a:ext cx="5355257" cy="5056325"/>
            <a:chOff x="3800475" y="1789111"/>
            <a:chExt cx="5355257" cy="5056325"/>
          </a:xfrm>
        </p:grpSpPr>
        <p:sp>
          <p:nvSpPr>
            <p:cNvPr id="128" name="Shape 128"/>
            <p:cNvSpPr/>
            <p:nvPr/>
          </p:nvSpPr>
          <p:spPr>
            <a:xfrm>
              <a:off x="6715125" y="2166936"/>
              <a:ext cx="312599" cy="162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758B8A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>
              <a:off x="6824661" y="1881186"/>
              <a:ext cx="74700" cy="747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58B8A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0" name="Shape 130"/>
            <p:cNvSpPr/>
            <p:nvPr/>
          </p:nvSpPr>
          <p:spPr>
            <a:xfrm rot="971352">
              <a:off x="8262875" y="2373336"/>
              <a:ext cx="9684" cy="3291009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758B8A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>
              <a:off x="7732711" y="5568950"/>
              <a:ext cx="104775" cy="152400"/>
            </a:xfrm>
            <a:custGeom>
              <a:pathLst>
                <a:path extrusionOk="0" h="96" w="6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758B8A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 rot="107395">
              <a:off x="8710538" y="2436877"/>
              <a:ext cx="9604" cy="317178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758B8A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 rot="-971352">
              <a:off x="8953490" y="2414548"/>
              <a:ext cx="9684" cy="1398482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758B8A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 rot="-1208178">
              <a:off x="5467278" y="2882899"/>
              <a:ext cx="9585" cy="322729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758B8A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" name="Shape 135"/>
            <p:cNvSpPr/>
            <p:nvPr/>
          </p:nvSpPr>
          <p:spPr>
            <a:xfrm rot="1106097">
              <a:off x="4376729" y="2890864"/>
              <a:ext cx="9486" cy="336384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758B8A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6" name="Shape 136"/>
            <p:cNvSpPr/>
            <p:nvPr/>
          </p:nvSpPr>
          <p:spPr>
            <a:xfrm rot="214580">
              <a:off x="4817998" y="2968588"/>
              <a:ext cx="9618" cy="302568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758B8A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" name="Shape 137"/>
            <p:cNvSpPr/>
            <p:nvPr/>
          </p:nvSpPr>
          <p:spPr>
            <a:xfrm>
              <a:off x="6361112" y="4795837"/>
              <a:ext cx="989012" cy="247650"/>
            </a:xfrm>
            <a:custGeom>
              <a:pathLst>
                <a:path extrusionOk="0" h="156" w="623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758B8A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" name="Shape 138"/>
            <p:cNvSpPr/>
            <p:nvPr/>
          </p:nvSpPr>
          <p:spPr>
            <a:xfrm>
              <a:off x="7559675" y="5700712"/>
              <a:ext cx="1581148" cy="200025"/>
            </a:xfrm>
            <a:custGeom>
              <a:pathLst>
                <a:path extrusionOk="0" h="126" w="993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758B8A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9" name="Shape 139"/>
            <p:cNvSpPr/>
            <p:nvPr/>
          </p:nvSpPr>
          <p:spPr>
            <a:xfrm>
              <a:off x="7597775" y="5786437"/>
              <a:ext cx="1543050" cy="388936"/>
            </a:xfrm>
            <a:custGeom>
              <a:pathLst>
                <a:path extrusionOk="0" h="245" w="969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758B8A"/>
                </a:gs>
                <a:gs pos="100000">
                  <a:schemeClr val="lt2"/>
                </a:gs>
              </a:gsLst>
              <a:lin ang="8100019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>
              <a:off x="7626350" y="5700712"/>
              <a:ext cx="1514474" cy="142875"/>
            </a:xfrm>
            <a:custGeom>
              <a:pathLst>
                <a:path extrusionOk="0" h="90" w="951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758B8A"/>
                </a:gs>
              </a:gsLst>
              <a:lin ang="10800025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4856162" y="2446336"/>
              <a:ext cx="161925" cy="246062"/>
            </a:xfrm>
            <a:custGeom>
              <a:pathLst>
                <a:path extrusionOk="0" h="155" w="102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758B8A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>
              <a:off x="4856162" y="2682875"/>
              <a:ext cx="142875" cy="152400"/>
            </a:xfrm>
            <a:custGeom>
              <a:pathLst>
                <a:path extrusionOk="0" h="96" w="90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758B8A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3" name="Shape 143"/>
            <p:cNvSpPr/>
            <p:nvPr/>
          </p:nvSpPr>
          <p:spPr>
            <a:xfrm>
              <a:off x="4856162" y="2806700"/>
              <a:ext cx="142875" cy="171450"/>
            </a:xfrm>
            <a:custGeom>
              <a:pathLst>
                <a:path extrusionOk="0" h="108" w="90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758B8A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4" name="Shape 144"/>
            <p:cNvSpPr/>
            <p:nvPr/>
          </p:nvSpPr>
          <p:spPr>
            <a:xfrm>
              <a:off x="8683625" y="1912936"/>
              <a:ext cx="161925" cy="247650"/>
            </a:xfrm>
            <a:custGeom>
              <a:pathLst>
                <a:path extrusionOk="0" h="156" w="102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758B8A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5" name="Shape 145"/>
            <p:cNvSpPr/>
            <p:nvPr/>
          </p:nvSpPr>
          <p:spPr>
            <a:xfrm>
              <a:off x="8693150" y="2141536"/>
              <a:ext cx="133350" cy="152400"/>
            </a:xfrm>
            <a:custGeom>
              <a:pathLst>
                <a:path extrusionOk="0" h="96" w="84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758B8A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6" name="Shape 146"/>
            <p:cNvSpPr/>
            <p:nvPr/>
          </p:nvSpPr>
          <p:spPr>
            <a:xfrm>
              <a:off x="8683625" y="2274886"/>
              <a:ext cx="142875" cy="171450"/>
            </a:xfrm>
            <a:custGeom>
              <a:pathLst>
                <a:path extrusionOk="0" h="108" w="90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758B8A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8616950" y="5595937"/>
              <a:ext cx="104775" cy="152400"/>
            </a:xfrm>
            <a:custGeom>
              <a:pathLst>
                <a:path extrusionOk="0" h="96" w="6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758B8A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8" name="Shape 148"/>
            <p:cNvSpPr/>
            <p:nvPr/>
          </p:nvSpPr>
          <p:spPr>
            <a:xfrm>
              <a:off x="4789487" y="1789111"/>
              <a:ext cx="4132261" cy="704850"/>
            </a:xfrm>
            <a:custGeom>
              <a:pathLst>
                <a:path extrusionOk="0" h="444" w="259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758B8A"/>
                </a:gs>
              </a:gsLst>
              <a:lin ang="10800025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9" name="Shape 149"/>
            <p:cNvSpPr/>
            <p:nvPr/>
          </p:nvSpPr>
          <p:spPr>
            <a:xfrm>
              <a:off x="4657725" y="5989637"/>
              <a:ext cx="133350" cy="150812"/>
            </a:xfrm>
            <a:custGeom>
              <a:pathLst>
                <a:path extrusionOk="0" h="95" w="84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758B8A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0" name="Shape 150"/>
            <p:cNvSpPr/>
            <p:nvPr/>
          </p:nvSpPr>
          <p:spPr>
            <a:xfrm>
              <a:off x="5999162" y="6146800"/>
              <a:ext cx="142875" cy="171450"/>
            </a:xfrm>
            <a:custGeom>
              <a:pathLst>
                <a:path extrusionOk="0" h="108" w="90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758B8A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1" name="Shape 151"/>
            <p:cNvSpPr/>
            <p:nvPr/>
          </p:nvSpPr>
          <p:spPr>
            <a:xfrm>
              <a:off x="3810000" y="6146800"/>
              <a:ext cx="114300" cy="142875"/>
            </a:xfrm>
            <a:custGeom>
              <a:pathLst>
                <a:path extrusionOk="0" h="90" w="71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758B8A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2" name="Shape 152"/>
            <p:cNvSpPr/>
            <p:nvPr/>
          </p:nvSpPr>
          <p:spPr>
            <a:xfrm>
              <a:off x="3879850" y="6092825"/>
              <a:ext cx="2190900" cy="617399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58B8A"/>
                </a:gs>
              </a:gsLst>
              <a:lin ang="1350003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3" name="Shape 153"/>
            <p:cNvSpPr/>
            <p:nvPr/>
          </p:nvSpPr>
          <p:spPr>
            <a:xfrm>
              <a:off x="3800475" y="6086475"/>
              <a:ext cx="2384399" cy="4572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758B8A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4" name="Shape 154"/>
            <p:cNvSpPr/>
            <p:nvPr/>
          </p:nvSpPr>
          <p:spPr>
            <a:xfrm>
              <a:off x="3875087" y="6127750"/>
              <a:ext cx="2262300" cy="349200"/>
            </a:xfrm>
            <a:prstGeom prst="ellipse">
              <a:avLst/>
            </a:prstGeom>
            <a:gradFill>
              <a:gsLst>
                <a:gs pos="0">
                  <a:srgbClr val="758B8A"/>
                </a:gs>
                <a:gs pos="100000">
                  <a:schemeClr val="lt2"/>
                </a:gs>
              </a:gsLst>
              <a:lin ang="10800025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5" name="Shape 155"/>
            <p:cNvSpPr/>
            <p:nvPr/>
          </p:nvSpPr>
          <p:spPr>
            <a:xfrm>
              <a:off x="5942012" y="6013450"/>
              <a:ext cx="142875" cy="152400"/>
            </a:xfrm>
            <a:custGeom>
              <a:pathLst>
                <a:path extrusionOk="0" h="96" w="90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758B8A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>
              <a:off x="8607425" y="5719762"/>
              <a:ext cx="114300" cy="171450"/>
            </a:xfrm>
            <a:custGeom>
              <a:pathLst>
                <a:path extrusionOk="0" h="108" w="72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758B8A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x="6727825" y="2814636"/>
              <a:ext cx="274499" cy="40308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758B8A"/>
                </a:gs>
              </a:gsLst>
              <a:lin ang="10800025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6807200" y="2452686"/>
              <a:ext cx="120599" cy="381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758B8A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x="6699250" y="2767011"/>
              <a:ext cx="325499" cy="82499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2"/>
                </a:gs>
                <a:gs pos="100000">
                  <a:srgbClr val="758B8A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6835775" y="2427286"/>
              <a:ext cx="400050" cy="2501900"/>
            </a:xfrm>
            <a:custGeom>
              <a:pathLst>
                <a:path extrusionOk="0" h="1576" w="252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758B8A"/>
                </a:gs>
              </a:gsLst>
              <a:lin ang="13500032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6618286" y="2255836"/>
              <a:ext cx="503237" cy="219075"/>
            </a:xfrm>
            <a:custGeom>
              <a:pathLst>
                <a:path extrusionOk="0" h="138" w="316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758B8A"/>
                </a:gs>
              </a:gsLst>
              <a:lin ang="10800025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62" name="Shape 162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1082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 b="0" baseline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0180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■"/>
              <a:defRPr b="0" baseline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9539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■"/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46050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■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46050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46050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46050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46050" marL="4800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46050" marL="6629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0" type="dt"/>
          </p:nvPr>
        </p:nvSpPr>
        <p:spPr>
          <a:xfrm>
            <a:off x="457200" y="6278562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11" type="ftr"/>
          </p:nvPr>
        </p:nvSpPr>
        <p:spPr>
          <a:xfrm>
            <a:off x="3124200" y="62785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6" name="Shape 166"/>
          <p:cNvSpPr txBox="1"/>
          <p:nvPr>
            <p:ph idx="12" type="sldNum"/>
          </p:nvPr>
        </p:nvSpPr>
        <p:spPr>
          <a:xfrm>
            <a:off x="6553200" y="6278562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/>
        </p:nvSpPr>
        <p:spPr>
          <a:xfrm>
            <a:off x="1066800" y="1458912"/>
            <a:ext cx="8077199" cy="53991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31560F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0" y="1447800"/>
            <a:ext cx="1066799" cy="5410200"/>
          </a:xfrm>
          <a:prstGeom prst="rect">
            <a:avLst/>
          </a:prstGeom>
          <a:gradFill>
            <a:gsLst>
              <a:gs pos="0">
                <a:srgbClr val="25410C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Shape 226"/>
          <p:cNvSpPr txBox="1"/>
          <p:nvPr>
            <p:ph idx="10" type="dt"/>
          </p:nvPr>
        </p:nvSpPr>
        <p:spPr>
          <a:xfrm>
            <a:off x="12954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7" name="Shape 227"/>
          <p:cNvSpPr txBox="1"/>
          <p:nvPr>
            <p:ph idx="11" type="ftr"/>
          </p:nvPr>
        </p:nvSpPr>
        <p:spPr>
          <a:xfrm>
            <a:off x="38100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8" name="Shape 228"/>
          <p:cNvSpPr txBox="1"/>
          <p:nvPr>
            <p:ph idx="12" type="sldNum"/>
          </p:nvPr>
        </p:nvSpPr>
        <p:spPr>
          <a:xfrm>
            <a:off x="70866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grpSp>
        <p:nvGrpSpPr>
          <p:cNvPr id="229" name="Shape 229"/>
          <p:cNvGrpSpPr/>
          <p:nvPr/>
        </p:nvGrpSpPr>
        <p:grpSpPr>
          <a:xfrm>
            <a:off x="0" y="355600"/>
            <a:ext cx="6172286" cy="2438399"/>
            <a:chOff x="0" y="1905000"/>
            <a:chExt cx="6172286" cy="2438399"/>
          </a:xfrm>
        </p:grpSpPr>
        <p:sp>
          <p:nvSpPr>
            <p:cNvPr id="230" name="Shape 230"/>
            <p:cNvSpPr/>
            <p:nvPr/>
          </p:nvSpPr>
          <p:spPr>
            <a:xfrm>
              <a:off x="788987" y="2693986"/>
              <a:ext cx="572999" cy="569999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rgbClr val="366011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1" name="Shape 231"/>
            <p:cNvSpPr/>
            <p:nvPr/>
          </p:nvSpPr>
          <p:spPr>
            <a:xfrm>
              <a:off x="942975" y="2860675"/>
              <a:ext cx="260400" cy="24750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>
              <a:off x="0" y="2990850"/>
              <a:ext cx="2286000" cy="9599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rgbClr val="FFFFFF"/>
                </a:gs>
                <a:gs pos="100000">
                  <a:schemeClr val="l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3" name="Shape 233"/>
            <p:cNvSpPr/>
            <p:nvPr/>
          </p:nvSpPr>
          <p:spPr>
            <a:xfrm>
              <a:off x="1076325" y="1905000"/>
              <a:ext cx="9599" cy="2438399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rgbClr val="FFFFFF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4" name="Shape 234"/>
            <p:cNvSpPr/>
            <p:nvPr/>
          </p:nvSpPr>
          <p:spPr>
            <a:xfrm>
              <a:off x="1144587" y="2990850"/>
              <a:ext cx="5027699" cy="9599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FFFFFF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35" name="Shape 235"/>
          <p:cNvSpPr txBox="1"/>
          <p:nvPr>
            <p:ph idx="1" type="body"/>
          </p:nvPr>
        </p:nvSpPr>
        <p:spPr>
          <a:xfrm>
            <a:off x="1219200" y="16764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Char char="•"/>
              <a:defRPr b="0" baseline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Char char="•"/>
              <a:defRPr b="0" baseline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➢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▪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▪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▪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marL="4800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▪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marL="6629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▪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6" name="Shape 236"/>
          <p:cNvSpPr txBox="1"/>
          <p:nvPr>
            <p:ph type="title"/>
          </p:nvPr>
        </p:nvSpPr>
        <p:spPr>
          <a:xfrm>
            <a:off x="152400" y="15240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1066800" y="1458912"/>
            <a:ext cx="8077199" cy="53991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0C126C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0" y="1447800"/>
            <a:ext cx="1066799" cy="5410200"/>
          </a:xfrm>
          <a:prstGeom prst="rect">
            <a:avLst/>
          </a:prstGeom>
          <a:gradFill>
            <a:gsLst>
              <a:gs pos="0">
                <a:srgbClr val="090D5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7" name="Shape 277"/>
          <p:cNvSpPr txBox="1"/>
          <p:nvPr>
            <p:ph idx="10" type="dt"/>
          </p:nvPr>
        </p:nvSpPr>
        <p:spPr>
          <a:xfrm>
            <a:off x="12954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8" name="Shape 278"/>
          <p:cNvSpPr txBox="1"/>
          <p:nvPr>
            <p:ph idx="11" type="ftr"/>
          </p:nvPr>
        </p:nvSpPr>
        <p:spPr>
          <a:xfrm>
            <a:off x="38100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9" name="Shape 279"/>
          <p:cNvSpPr txBox="1"/>
          <p:nvPr>
            <p:ph idx="12" type="sldNum"/>
          </p:nvPr>
        </p:nvSpPr>
        <p:spPr>
          <a:xfrm>
            <a:off x="7086600" y="63246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grpSp>
        <p:nvGrpSpPr>
          <p:cNvPr id="280" name="Shape 280"/>
          <p:cNvGrpSpPr/>
          <p:nvPr/>
        </p:nvGrpSpPr>
        <p:grpSpPr>
          <a:xfrm>
            <a:off x="0" y="355600"/>
            <a:ext cx="6172286" cy="2438399"/>
            <a:chOff x="0" y="1905000"/>
            <a:chExt cx="6172286" cy="2438399"/>
          </a:xfrm>
        </p:grpSpPr>
        <p:sp>
          <p:nvSpPr>
            <p:cNvPr id="281" name="Shape 281"/>
            <p:cNvSpPr/>
            <p:nvPr/>
          </p:nvSpPr>
          <p:spPr>
            <a:xfrm>
              <a:off x="788987" y="2693986"/>
              <a:ext cx="572999" cy="569999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rgbClr val="0E1479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2" name="Shape 282"/>
            <p:cNvSpPr/>
            <p:nvPr/>
          </p:nvSpPr>
          <p:spPr>
            <a:xfrm>
              <a:off x="942975" y="2860675"/>
              <a:ext cx="260400" cy="24750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>
              <a:off x="0" y="2990850"/>
              <a:ext cx="2286000" cy="9599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rgbClr val="FFFFFF"/>
                </a:gs>
                <a:gs pos="100000">
                  <a:schemeClr val="lt1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4" name="Shape 284"/>
            <p:cNvSpPr/>
            <p:nvPr/>
          </p:nvSpPr>
          <p:spPr>
            <a:xfrm>
              <a:off x="1076325" y="1905000"/>
              <a:ext cx="9599" cy="2438399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rgbClr val="FFFFFF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>
              <a:off x="1144587" y="2990850"/>
              <a:ext cx="5027699" cy="9599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FFFFFF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86" name="Shape 286"/>
          <p:cNvSpPr txBox="1"/>
          <p:nvPr>
            <p:ph idx="1" type="body"/>
          </p:nvPr>
        </p:nvSpPr>
        <p:spPr>
          <a:xfrm>
            <a:off x="1219200" y="16764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Char char="•"/>
              <a:defRPr b="0" baseline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Char char="•"/>
              <a:defRPr b="0" baseline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➢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▪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▪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▪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marL="4800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▪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marL="6629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▪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87" name="Shape 287"/>
          <p:cNvSpPr txBox="1"/>
          <p:nvPr>
            <p:ph type="title"/>
          </p:nvPr>
        </p:nvSpPr>
        <p:spPr>
          <a:xfrm>
            <a:off x="152400" y="15240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  <p:sldLayoutId id="2147483656" r:id="rId2"/>
    <p:sldLayoutId id="2147483657" r:id="rId3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watch?v=n9defOwVWS8&amp;list=PL8dPuuaLjXtOfse2ncvffeelTrqvhrz8H&amp;index=2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youtube.com/watch?v=n9defOwVWS8&amp;list=PL8dPuuaLjXtOfse2ncvffeelTrqvhrz8H&amp;index=2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youtube.com/watch?v=tyeJ55o3El0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6.jpg"/><Relationship Id="rId4" Type="http://schemas.openxmlformats.org/officeDocument/2006/relationships/image" Target="../media/image0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c-spanclassroom.org/Members/Bell-Ringers.aspx#Congres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senate.gov/pagelayout/senators/a_three_sections_with_teasers/leadership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04800"/>
            <a:ext cx="8229600" cy="6272212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31" name="Shape 31"/>
          <p:cNvSpPr txBox="1"/>
          <p:nvPr>
            <p:ph type="title"/>
          </p:nvPr>
        </p:nvSpPr>
        <p:spPr>
          <a:xfrm>
            <a:off x="762000" y="2819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38D"/>
              </a:buClr>
              <a:buSzPct val="25000"/>
              <a:buFont typeface="Arial"/>
              <a:buNone/>
            </a:pPr>
            <a:r>
              <a:rPr b="1" baseline="0" i="0" lang="en-US" sz="4400" u="none" cap="none" strike="noStrike">
                <a:solidFill>
                  <a:srgbClr val="F0E38D"/>
                </a:solidFill>
                <a:latin typeface="Arial"/>
                <a:ea typeface="Arial"/>
                <a:cs typeface="Arial"/>
                <a:sym typeface="Arial"/>
              </a:rPr>
              <a:t>How Congress Works</a:t>
            </a:r>
            <a:br>
              <a:rPr b="1" baseline="0" i="0" lang="en-US" sz="4400" u="none" cap="none" strike="noStrike">
                <a:solidFill>
                  <a:srgbClr val="F0E38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baseline="0" i="0" lang="en-US" sz="4400" u="none" cap="none" strike="noStrike">
                <a:solidFill>
                  <a:srgbClr val="F0E38D"/>
                </a:solidFill>
                <a:latin typeface="Arial"/>
                <a:ea typeface="Arial"/>
                <a:cs typeface="Arial"/>
                <a:sym typeface="Arial"/>
              </a:rPr>
              <a:t>Part I</a:t>
            </a:r>
          </a:p>
        </p:txBody>
      </p:sp>
      <p:sp>
        <p:nvSpPr>
          <p:cNvPr id="32" name="Shape 32"/>
          <p:cNvSpPr/>
          <p:nvPr/>
        </p:nvSpPr>
        <p:spPr>
          <a:xfrm>
            <a:off x="1295400" y="4038600"/>
            <a:ext cx="6781799" cy="914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algn="l"/>
            <a:r>
              <a:rPr b="0" i="1">
                <a:ln>
                  <a:noFill/>
                </a:ln>
                <a:solidFill>
                  <a:schemeClr val="dk2"/>
                </a:solidFill>
                <a:latin typeface="Arial"/>
              </a:rPr>
              <a:t>Structure, Organization,  &amp; Legislative Process</a:t>
            </a:r>
          </a:p>
        </p:txBody>
      </p:sp>
      <p:sp>
        <p:nvSpPr>
          <p:cNvPr id="33" name="Shape 33"/>
          <p:cNvSpPr txBox="1"/>
          <p:nvPr/>
        </p:nvSpPr>
        <p:spPr>
          <a:xfrm>
            <a:off x="4932362" y="3325812"/>
            <a:ext cx="18414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Powers of the House 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Power to impeach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bring charges against federal officials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Power to decide presidential election if there’s a tie in Electoral College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Tax bills originate in the House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start 2:13 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Powers of the Senate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Impeachment trial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Ratify (approve) treaties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2/3rds (67)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Confirmation powers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start 3:14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School House Rock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 b="0" l="0" r="0" t="25501"/>
          <a:stretch/>
        </p:blipFill>
        <p:spPr>
          <a:xfrm>
            <a:off x="1605427" y="0"/>
            <a:ext cx="6311423" cy="679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495300" y="1211825"/>
            <a:ext cx="8153399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C312"/>
              </a:buClr>
              <a:buSzPct val="25000"/>
              <a:buFont typeface="Libre Baskerville"/>
              <a:buNone/>
            </a:pPr>
            <a:r>
              <a:rPr b="1" baseline="0" i="1" lang="en-US" sz="3600" u="none" cap="none" strike="noStrike">
                <a:solidFill>
                  <a:srgbClr val="F0C31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"Congress in session is Congress on public exhibition, whilst Congress in its committee-rooms is Congress at work.”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2743200" y="6019800"/>
            <a:ext cx="2209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4107775" y="3200400"/>
            <a:ext cx="4725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ibre Baskerville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- Woodrow Wilson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304800" y="533400"/>
            <a:ext cx="86105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Legislative Committees:</a:t>
            </a: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0800" y="2819400"/>
            <a:ext cx="4572000" cy="342900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46" name="Shape 246"/>
          <p:cNvSpPr txBox="1"/>
          <p:nvPr/>
        </p:nvSpPr>
        <p:spPr>
          <a:xfrm>
            <a:off x="2209800" y="1828800"/>
            <a:ext cx="5395912" cy="65087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ct val="25000"/>
              <a:buFont typeface="Georgia"/>
              <a:buNone/>
            </a:pPr>
            <a:r>
              <a:rPr b="1" baseline="0" i="0" lang="en-US" sz="3600" u="none" cap="none" strike="noStrike">
                <a:solidFill>
                  <a:srgbClr val="FFFF66"/>
                </a:solidFill>
                <a:latin typeface="Georgia"/>
                <a:ea typeface="Georgia"/>
                <a:cs typeface="Georgia"/>
                <a:sym typeface="Georgia"/>
              </a:rPr>
              <a:t>Function and Purpose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152400" y="304800"/>
            <a:ext cx="8991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baseline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Legislative Committees:</a:t>
            </a:r>
            <a:br>
              <a:rPr b="1" baseline="0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baseline="0" i="1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Function &amp; Purpose</a:t>
            </a:r>
          </a:p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1295400" y="1676400"/>
            <a:ext cx="7467600" cy="1684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400" lvl="0" marL="533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-US" sz="3600" u="none" cap="none" strike="noStrik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 </a:t>
            </a:r>
            <a:r>
              <a:rPr b="1" baseline="0" i="1" lang="en-US" sz="3600" u="none" cap="none" strike="noStrik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 bills</a:t>
            </a:r>
            <a:r>
              <a:rPr b="1" baseline="0" i="0" lang="en-US" sz="3600" u="none" cap="none" strike="noStrik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baseline="0" i="0" lang="en-US" sz="2800" u="none" cap="none" strike="noStrik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(a.k.a. “mark-up” bills)</a:t>
            </a:r>
          </a:p>
        </p:txBody>
      </p:sp>
      <p:pic>
        <p:nvPicPr>
          <p:cNvPr id="253" name="Shape 2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2514600"/>
            <a:ext cx="4724400" cy="31496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54" name="Shape 254"/>
          <p:cNvSpPr txBox="1"/>
          <p:nvPr/>
        </p:nvSpPr>
        <p:spPr>
          <a:xfrm>
            <a:off x="2438400" y="5715000"/>
            <a:ext cx="43434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baseline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bill with a member’s mark-up notes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533400" y="381000"/>
            <a:ext cx="86105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baseline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Legislative Committees:</a:t>
            </a:r>
            <a:br>
              <a:rPr b="1" baseline="0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baseline="0" i="1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Function &amp; Purpose</a:t>
            </a:r>
          </a:p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1295400" y="1676400"/>
            <a:ext cx="7619999" cy="1600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400" lvl="0" marL="533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-US" sz="3600" u="none" cap="none" strike="noStrik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b="1" baseline="0" i="1" lang="en-US" sz="3200" u="none" cap="none" strike="noStrik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Maintain oversight of executive agencies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1981200" y="5715000"/>
            <a:ext cx="5714999" cy="517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Secretary Donald Rumsfeld testifies before a Senate Appropriations Committee hearing re: the Department of Defense Budget (May, 2006)</a:t>
            </a:r>
          </a:p>
        </p:txBody>
      </p:sp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2438400"/>
            <a:ext cx="5181600" cy="330517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533400" y="304800"/>
            <a:ext cx="86105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baseline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Legislative Committees:</a:t>
            </a:r>
            <a:br>
              <a:rPr b="1" baseline="0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baseline="0" i="1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Function &amp; Purpose</a:t>
            </a:r>
          </a:p>
        </p:txBody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1295400" y="1676400"/>
            <a:ext cx="7467600" cy="1684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400" lvl="0" marL="533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-US" sz="3600" u="none" cap="none" strike="noStrik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 </a:t>
            </a:r>
            <a:r>
              <a:rPr b="1" baseline="0" i="1" lang="en-US" sz="3600" u="none" cap="none" strike="noStrik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Conduct investigations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1981200" y="5638800"/>
            <a:ext cx="5867400" cy="517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Orleans Mayor Ray Nagin testified before the Senate Homeland Security and Governmental Affairs Committee on Hurricane Katrina (Feb., 2006</a:t>
            </a:r>
          </a:p>
        </p:txBody>
      </p:sp>
      <p:pic>
        <p:nvPicPr>
          <p:cNvPr id="270" name="Shape 2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2362200"/>
            <a:ext cx="4495800" cy="323532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228600" y="22860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Types of Committees</a:t>
            </a:r>
          </a:p>
        </p:txBody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762000" y="1600200"/>
            <a:ext cx="838199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Noto Symbol"/>
              <a:buChar char="➢"/>
            </a:pPr>
            <a:r>
              <a:rPr b="0" baseline="0" i="1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Standing Committees</a:t>
            </a:r>
            <a:r>
              <a:rPr b="0" baseline="0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permanent panel with full legislative functions and oversight responsibilities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b="0" baseline="0" i="1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Subcommittees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formed to tackle very specific tasks within the jurisdiction of the full committees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Noto Symbol"/>
              <a:buChar char="➢"/>
            </a:pPr>
            <a:r>
              <a:rPr b="0" baseline="0" i="1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 or Special Committees</a:t>
            </a:r>
            <a:r>
              <a:rPr b="0" baseline="0" i="0" lang="en-US" sz="2800" u="none" cap="none" strike="noStrike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groups appointed for a limited purpose and limited duration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Noto Symbol"/>
              <a:buChar char="➢"/>
            </a:pPr>
            <a:r>
              <a:rPr b="0" baseline="0" i="1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Joint Committees</a:t>
            </a:r>
            <a:r>
              <a:rPr b="0" baseline="0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includes members of both chambers to conduct studies or perform housekeeping tasks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Noto Symbol"/>
              <a:buChar char="➢"/>
            </a:pPr>
            <a:r>
              <a:rPr b="0" baseline="0" i="1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Conference Committee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includes members of House &amp; Senate to work out differences between similar bills</a:t>
            </a:r>
          </a:p>
        </p:txBody>
      </p:sp>
      <p:pic>
        <p:nvPicPr>
          <p:cNvPr id="306" name="Shape 3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3800" y="228600"/>
            <a:ext cx="1225550" cy="1135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" y="228600"/>
            <a:ext cx="1143000" cy="106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What do members of Congress do all day?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228600" y="30480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Standing Committees</a:t>
            </a:r>
          </a:p>
        </p:txBody>
      </p:sp>
      <p:pic>
        <p:nvPicPr>
          <p:cNvPr id="313" name="Shape 3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1828800"/>
            <a:ext cx="5486399" cy="4268787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idx="4294967295" type="title"/>
          </p:nvPr>
        </p:nvSpPr>
        <p:spPr>
          <a:xfrm>
            <a:off x="609600" y="381000"/>
            <a:ext cx="80010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House Standing Committees</a:t>
            </a:r>
          </a:p>
        </p:txBody>
      </p:sp>
      <p:sp>
        <p:nvSpPr>
          <p:cNvPr id="319" name="Shape 319"/>
          <p:cNvSpPr txBox="1"/>
          <p:nvPr>
            <p:ph idx="4294967295" type="body"/>
          </p:nvPr>
        </p:nvSpPr>
        <p:spPr>
          <a:xfrm>
            <a:off x="1143000" y="14478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Agriculture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-US" sz="2400" u="none" cap="none" strike="noStrik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Appropriations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Armed Services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Budget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Education &amp; Workforce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Energy &amp; Commerce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Financial Services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Government Reform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House Admin.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International Relations</a:t>
            </a:r>
          </a:p>
        </p:txBody>
      </p:sp>
      <p:sp>
        <p:nvSpPr>
          <p:cNvPr id="320" name="Shape 320"/>
          <p:cNvSpPr txBox="1"/>
          <p:nvPr>
            <p:ph idx="4294967295" type="body"/>
          </p:nvPr>
        </p:nvSpPr>
        <p:spPr>
          <a:xfrm>
            <a:off x="5105400" y="1524000"/>
            <a:ext cx="3657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Judiciary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Resources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-US" sz="2400" u="none" cap="none" strike="noStrik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Rules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Science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Small Business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Standards of Official Conduct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Transportation &amp; Infrastructure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Veterans Affairs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-US" sz="2400" u="none" cap="none" strike="noStrik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Ways &amp; Means</a:t>
            </a:r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t/>
            </a:r>
            <a:endParaRPr b="1" baseline="0" i="0" sz="2400" u="none" cap="none" strike="noStrike">
              <a:solidFill>
                <a:srgbClr val="FFFF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idx="4294967295" type="title"/>
          </p:nvPr>
        </p:nvSpPr>
        <p:spPr>
          <a:xfrm>
            <a:off x="9144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Senate Standing Committees</a:t>
            </a:r>
          </a:p>
        </p:txBody>
      </p:sp>
      <p:sp>
        <p:nvSpPr>
          <p:cNvPr id="326" name="Shape 326"/>
          <p:cNvSpPr txBox="1"/>
          <p:nvPr>
            <p:ph idx="4294967295" type="body"/>
          </p:nvPr>
        </p:nvSpPr>
        <p:spPr>
          <a:xfrm>
            <a:off x="1143000" y="1524000"/>
            <a:ext cx="3962399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Agriculture, Nutrition, &amp; Forestry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-US" sz="2400" u="none" cap="none" strike="noStrik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Appropriations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-US" sz="2400" u="none" cap="none" strike="noStrik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Armed Services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Banking, Housing, &amp; Urban Affairs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Budget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Commerce, Science, Transportation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Energy &amp; Natural Resources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Environment and Public Works</a:t>
            </a:r>
          </a:p>
        </p:txBody>
      </p:sp>
      <p:sp>
        <p:nvSpPr>
          <p:cNvPr id="327" name="Shape 327"/>
          <p:cNvSpPr txBox="1"/>
          <p:nvPr>
            <p:ph idx="4294967295" type="body"/>
          </p:nvPr>
        </p:nvSpPr>
        <p:spPr>
          <a:xfrm>
            <a:off x="5257800" y="1524000"/>
            <a:ext cx="3657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Finance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Foreign Relations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Governmental Affairs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Health, Education, Labor  &amp; Pensions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-US" sz="2400" u="none" cap="none" strike="noStrik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Judiciary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Rules and Administration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Small Business and Entrepreneurship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Veterans Affairs</a:t>
            </a:r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t/>
            </a:r>
            <a:endParaRPr b="1" baseline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idx="4294967295" type="title"/>
          </p:nvPr>
        </p:nvSpPr>
        <p:spPr>
          <a:xfrm>
            <a:off x="9144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Special, Select Committees</a:t>
            </a:r>
          </a:p>
        </p:txBody>
      </p:sp>
      <p:sp>
        <p:nvSpPr>
          <p:cNvPr id="333" name="Shape 333"/>
          <p:cNvSpPr txBox="1"/>
          <p:nvPr>
            <p:ph idx="4294967295" type="body"/>
          </p:nvPr>
        </p:nvSpPr>
        <p:spPr>
          <a:xfrm>
            <a:off x="1066800" y="1752600"/>
            <a:ext cx="3581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•"/>
            </a:pPr>
            <a:r>
              <a:rPr b="1" baseline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House  Select Committee on Energy Independence &amp; Global Warming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•"/>
            </a:pPr>
            <a:r>
              <a:rPr b="1" baseline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Senate Select Committee on Ethics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•"/>
            </a:pPr>
            <a:r>
              <a:rPr b="1" baseline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House &amp; Senate Select Committees on Intelligence</a:t>
            </a:r>
          </a:p>
        </p:txBody>
      </p:sp>
      <p:pic>
        <p:nvPicPr>
          <p:cNvPr id="334" name="Shape 3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5800" y="1905000"/>
            <a:ext cx="3962399" cy="2971799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Shape 335"/>
          <p:cNvSpPr txBox="1"/>
          <p:nvPr/>
        </p:nvSpPr>
        <p:spPr>
          <a:xfrm>
            <a:off x="4572000" y="4876800"/>
            <a:ext cx="3809999" cy="942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baseline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Gen. Michael Hayden is sworn in during a full committee hearing of the Senate Select Intelligence Committee on his nomination to be</a:t>
            </a:r>
            <a:r>
              <a:rPr b="0" baseline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baseline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director of the Central Intelligence Agency.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x="0" y="38100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Joint Committees</a:t>
            </a:r>
          </a:p>
        </p:txBody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1371600" y="15240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•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Joint Economic Committee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•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Joint Committee on Printing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Char char="•"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Joint Committee on Taxation</a:t>
            </a:r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t/>
            </a:r>
            <a:endParaRPr b="1" baseline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2" name="Shape 3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3352800"/>
            <a:ext cx="4241799" cy="29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Shape 343"/>
          <p:cNvSpPr txBox="1"/>
          <p:nvPr/>
        </p:nvSpPr>
        <p:spPr>
          <a:xfrm>
            <a:off x="6629400" y="4419600"/>
            <a:ext cx="1676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Joint Committee on Taxation hearing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type="title"/>
          </p:nvPr>
        </p:nvSpPr>
        <p:spPr>
          <a:xfrm>
            <a:off x="152400" y="152400"/>
            <a:ext cx="89154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Videos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hape 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72866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>
            <p:ph type="title"/>
          </p:nvPr>
        </p:nvSpPr>
        <p:spPr>
          <a:xfrm>
            <a:off x="685800" y="1447800"/>
            <a:ext cx="78485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Who’s in Congress?</a:t>
            </a:r>
            <a:br>
              <a:rPr b="1" baseline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62" name="Shape 62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{52704BE4-8D70-4231-B793-C5A372006673}</a:tableStyleId>
              </a:tblPr>
              <a:tblGrid>
                <a:gridCol w="1257300"/>
                <a:gridCol w="942975"/>
                <a:gridCol w="952500"/>
                <a:gridCol w="952500"/>
                <a:gridCol w="1876425"/>
                <a:gridCol w="952500"/>
                <a:gridCol w="952500"/>
                <a:gridCol w="952500"/>
              </a:tblGrid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US" sz="1000"/>
                        <a:t>House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US" sz="1000"/>
                        <a:t>Senate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US" sz="1000"/>
                        <a:t>U.S.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US" sz="1000"/>
                        <a:t>House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US" sz="1000"/>
                        <a:t>Senate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US" sz="1000"/>
                        <a:t>U.S.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AD1DC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US" sz="1000"/>
                        <a:t>Party *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US" sz="1000"/>
                        <a:t>Gender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A2C4C9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Democrat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57%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44%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31%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Male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80%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80%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49%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A2C4C9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Republican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44%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54%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25%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Female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20%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20%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51%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A2C4C9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Independent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0%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2%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42%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US" sz="1000"/>
                        <a:t>Race/Ethnicity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5A6BD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US" sz="1000"/>
                        <a:t>Age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57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61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37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Caucasian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79.8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93%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62%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5A6BD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US" sz="1000"/>
                        <a:t>Occupation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African American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8.9%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2%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13%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5A6BD"/>
                    </a:solidFill>
                  </a:tcPr>
                </a:tc>
              </a:tr>
              <a:tr h="323850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Public Service/Politics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271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60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Hispanic/Latino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7.8%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4%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18%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5A6BD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Business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231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42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Asian/Pacific Islander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3.0%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1%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6.6%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5A6BD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Law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151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51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American Indian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0.5%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0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5A6BD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Education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80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25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US" sz="1000"/>
                        <a:t>Foreign Born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3.0%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3%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12.90%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US" sz="1000"/>
                        <a:t>Religion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US" sz="1000"/>
                        <a:t>Education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A86E8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Protestant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58%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55%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52%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Bachelor's Degree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94%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100%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29%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A86E8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Catholic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32%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26%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23%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Educ. beyond BA/BS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64%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74%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A86E8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No religious identity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n/a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n/a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16%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Jewish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4%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9%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2%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Mormon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2%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7%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2%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Buddhist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0%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1%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n/a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Muslim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0%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0%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1%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Hindu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0%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0%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n/a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Other non-Christian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n/a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n/a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3%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Total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97%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98%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000"/>
                        <a:t>95%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63" name="Shape 63"/>
          <p:cNvSpPr txBox="1"/>
          <p:nvPr/>
        </p:nvSpPr>
        <p:spPr>
          <a:xfrm>
            <a:off x="4693250" y="3913300"/>
            <a:ext cx="4203300" cy="273359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AutoNum type="arabicPeriod"/>
            </a:pPr>
            <a:r>
              <a:rPr lang="en-US" sz="1800"/>
              <a:t>When comparing House and Senate v. U.S. what differences do you notice?</a:t>
            </a:r>
          </a:p>
          <a:p>
            <a:pPr indent="-342900" lvl="0" marL="457200" rtl="0">
              <a:spcBef>
                <a:spcPts val="0"/>
              </a:spcBef>
              <a:buSzPct val="100000"/>
              <a:buAutoNum type="arabicPeriod"/>
            </a:pPr>
            <a:r>
              <a:rPr lang="en-US" sz="1800"/>
              <a:t>Is it OK that Congress isn’t entirely representative of the U.S. population?</a:t>
            </a:r>
          </a:p>
          <a:p>
            <a:pPr indent="-342900" lvl="0" marL="457200">
              <a:spcBef>
                <a:spcPts val="0"/>
              </a:spcBef>
              <a:buSzPct val="100000"/>
              <a:buAutoNum type="arabicPeriod"/>
            </a:pPr>
            <a:r>
              <a:rPr lang="en-US" sz="1800"/>
              <a:t>What are three (3) reasons why you think Congress does not directly reflect the U.S. population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How are the House and Senate different? Similar?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2"/>
            </a:gs>
            <a:gs pos="50000">
              <a:schemeClr val="lt1"/>
            </a:gs>
            <a:gs pos="100000">
              <a:schemeClr val="lt2"/>
            </a:gs>
          </a:gsLst>
          <a:lin ang="5400000" scaled="0"/>
        </a:gra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4294967295" type="title"/>
          </p:nvPr>
        </p:nvSpPr>
        <p:spPr>
          <a:xfrm>
            <a:off x="457200" y="277812"/>
            <a:ext cx="8686800" cy="1169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House-Senate Differences</a:t>
            </a:r>
          </a:p>
        </p:txBody>
      </p:sp>
      <p:sp>
        <p:nvSpPr>
          <p:cNvPr id="121" name="Shape 121"/>
          <p:cNvSpPr txBox="1"/>
          <p:nvPr>
            <p:ph idx="4294967295" type="body"/>
          </p:nvPr>
        </p:nvSpPr>
        <p:spPr>
          <a:xfrm>
            <a:off x="457200" y="1295400"/>
            <a:ext cx="4190999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</a:t>
            </a:r>
            <a:r>
              <a:rPr b="1" baseline="0" i="0" lang="en-US" sz="3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House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ymbol"/>
              <a:buChar char="■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435 members; 2 yr terms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ymbol"/>
              <a:buChar char="■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turnover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ymbol"/>
              <a:buChar char="■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Speaker bill referral hard to challenge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ymbol"/>
              <a:buChar char="■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Scheduling/rules controlled by majority party with powerful Rules Committee (</a:t>
            </a:r>
            <a:r>
              <a:rPr b="0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controls time of debate, amends., etc)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384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384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384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/>
          <p:nvPr>
            <p:ph idx="4294967295" type="body"/>
          </p:nvPr>
        </p:nvSpPr>
        <p:spPr>
          <a:xfrm>
            <a:off x="4572000" y="1295400"/>
            <a:ext cx="4343400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baseline="0" i="0" lang="en-US" sz="3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Senate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ymbol"/>
              <a:buChar char="■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 members; 6 yr terms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ymbol"/>
              <a:buChar char="■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Moderate turnover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ymbol"/>
              <a:buChar char="■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Referral decisions easily challenged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Noto Symbol"/>
              <a:buChar char="■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Scheduling/rules agreed to by majority &amp; minority leaders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2"/>
            </a:gs>
            <a:gs pos="50000">
              <a:schemeClr val="lt1"/>
            </a:gs>
            <a:gs pos="100000">
              <a:schemeClr val="lt2"/>
            </a:gs>
          </a:gsLst>
          <a:lin ang="5400000" scaled="0"/>
        </a:gra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4294967295" type="title"/>
          </p:nvPr>
        </p:nvSpPr>
        <p:spPr>
          <a:xfrm>
            <a:off x="3810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House-Senate Differences</a:t>
            </a:r>
          </a:p>
        </p:txBody>
      </p:sp>
      <p:sp>
        <p:nvSpPr>
          <p:cNvPr id="173" name="Shape 173"/>
          <p:cNvSpPr txBox="1"/>
          <p:nvPr>
            <p:ph idx="4294967295" type="body"/>
          </p:nvPr>
        </p:nvSpPr>
        <p:spPr>
          <a:xfrm>
            <a:off x="457200" y="1600200"/>
            <a:ext cx="4038599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</a:t>
            </a:r>
            <a:r>
              <a:rPr b="1" baseline="0" i="0" lang="en-US" sz="32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House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64999"/>
              <a:buFont typeface="Noto Symbol"/>
              <a:buChar char="■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Debate limited to 1 hour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64999"/>
              <a:buFont typeface="Noto Symbol"/>
              <a:buChar char="■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Members</a:t>
            </a:r>
            <a:r>
              <a:rPr lang="en-US"/>
              <a:t>’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policy specialists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64999"/>
              <a:buFont typeface="Noto Symbol"/>
              <a:buChar char="■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Emphasizes tax &amp; revenue policy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64999"/>
              <a:buFont typeface="Noto Symbol"/>
              <a:buChar char="■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formal &amp; impersonal</a:t>
            </a:r>
          </a:p>
          <a:p>
            <a:pPr indent="-21082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r>
              <a:t/>
            </a:r>
            <a:endParaRPr b="0" baseline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035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r>
              <a:t/>
            </a:r>
            <a:endParaRPr b="0" baseline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035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r>
              <a:t/>
            </a:r>
            <a:endParaRPr b="0" baseline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 txBox="1"/>
          <p:nvPr>
            <p:ph idx="4294967295" type="body"/>
          </p:nvPr>
        </p:nvSpPr>
        <p:spPr>
          <a:xfrm>
            <a:off x="4572000" y="1600200"/>
            <a:ext cx="4343400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baseline="0" i="0" lang="en-US" sz="32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Senate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64999"/>
              <a:buFont typeface="Noto Symbol"/>
              <a:buChar char="■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Unlimited debate unless cloture invoked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64999"/>
              <a:buFont typeface="Noto Symbol"/>
              <a:buChar char="■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Members</a:t>
            </a:r>
            <a:r>
              <a:rPr lang="en-US"/>
              <a:t>’</a:t>
            </a: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policy generalists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64999"/>
              <a:buFont typeface="Noto Symbol"/>
              <a:buChar char="■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Emphasizes foreign policy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64999"/>
              <a:buFont typeface="Noto Symbol"/>
              <a:buChar char="■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informal &amp; personal</a:t>
            </a:r>
          </a:p>
          <a:p>
            <a:pPr indent="-24384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384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5355"/>
            <a:ext cx="9143998" cy="4827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/>
        </p:nvSpPr>
        <p:spPr>
          <a:xfrm>
            <a:off x="537350" y="553250"/>
            <a:ext cx="8747999" cy="10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Senate Leadership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himmer">
  <a:themeElements>
    <a:clrScheme name="default">
      <a:dk1>
        <a:srgbClr val="FFFFFF"/>
      </a:dk1>
      <a:lt1>
        <a:srgbClr val="133A0D"/>
      </a:lt1>
      <a:dk2>
        <a:srgbClr val="BAD41A"/>
      </a:dk2>
      <a:lt2>
        <a:srgbClr val="808080"/>
      </a:lt2>
      <a:accent1>
        <a:srgbClr val="5DA31E"/>
      </a:accent1>
      <a:accent2>
        <a:srgbClr val="BAD41A"/>
      </a:accent2>
      <a:accent3>
        <a:srgbClr val="133A0D"/>
      </a:accent3>
      <a:accent4>
        <a:srgbClr val="5DA31E"/>
      </a:accent4>
      <a:accent5>
        <a:srgbClr val="BAD41A"/>
      </a:accent5>
      <a:accent6>
        <a:srgbClr val="133A0D"/>
      </a:accent6>
      <a:hlink>
        <a:srgbClr val="F63F1B"/>
      </a:hlink>
      <a:folHlink>
        <a:srgbClr val="FFBF5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default">
      <a:dk1>
        <a:srgbClr val="FFFFFF"/>
      </a:dk1>
      <a:lt1>
        <a:srgbClr val="000000"/>
      </a:lt1>
      <a:dk2>
        <a:srgbClr val="E3EBF1"/>
      </a:dk2>
      <a:lt2>
        <a:srgbClr val="336699"/>
      </a:lt2>
      <a:accent1>
        <a:srgbClr val="003399"/>
      </a:accent1>
      <a:accent2>
        <a:srgbClr val="468A4B"/>
      </a:accent2>
      <a:accent3>
        <a:srgbClr val="000000"/>
      </a:accent3>
      <a:accent4>
        <a:srgbClr val="003399"/>
      </a:accent4>
      <a:accent5>
        <a:srgbClr val="468A4B"/>
      </a:accent5>
      <a:accent6>
        <a:srgbClr val="000000"/>
      </a:accent6>
      <a:hlink>
        <a:srgbClr val="66CCFF"/>
      </a:hlink>
      <a:folHlink>
        <a:srgbClr val="F0E5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lank Presentation">
  <a:themeElements>
    <a:clrScheme name="default">
      <a:dk1>
        <a:srgbClr val="FFFFFF"/>
      </a:dk1>
      <a:lt1>
        <a:srgbClr val="800000"/>
      </a:lt1>
      <a:dk2>
        <a:srgbClr val="DFD293"/>
      </a:dk2>
      <a:lt2>
        <a:srgbClr val="5C1F00"/>
      </a:lt2>
      <a:accent1>
        <a:srgbClr val="713E39"/>
      </a:accent1>
      <a:accent2>
        <a:srgbClr val="BE7960"/>
      </a:accent2>
      <a:accent3>
        <a:srgbClr val="800000"/>
      </a:accent3>
      <a:accent4>
        <a:srgbClr val="713E39"/>
      </a:accent4>
      <a:accent5>
        <a:srgbClr val="BE7960"/>
      </a:accent5>
      <a:accent6>
        <a:srgbClr val="800000"/>
      </a:accent6>
      <a:hlink>
        <a:srgbClr val="FFFF99"/>
      </a:hlink>
      <a:folHlink>
        <a:srgbClr val="D3A21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himmer">
  <a:themeElements>
    <a:clrScheme name="default">
      <a:dk1>
        <a:srgbClr val="FFFFFF"/>
      </a:dk1>
      <a:lt1>
        <a:srgbClr val="0A0E5B"/>
      </a:lt1>
      <a:dk2>
        <a:srgbClr val="4460EE"/>
      </a:dk2>
      <a:lt2>
        <a:srgbClr val="808080"/>
      </a:lt2>
      <a:accent1>
        <a:srgbClr val="1822CD"/>
      </a:accent1>
      <a:accent2>
        <a:srgbClr val="5DBACA"/>
      </a:accent2>
      <a:accent3>
        <a:srgbClr val="0A0E5B"/>
      </a:accent3>
      <a:accent4>
        <a:srgbClr val="1822CD"/>
      </a:accent4>
      <a:accent5>
        <a:srgbClr val="5DBACA"/>
      </a:accent5>
      <a:accent6>
        <a:srgbClr val="0A0E5B"/>
      </a:accent6>
      <a:hlink>
        <a:srgbClr val="F63F1B"/>
      </a:hlink>
      <a:folHlink>
        <a:srgbClr val="FFBF5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Balance">
  <a:themeElements>
    <a:clrScheme name="default">
      <a:dk1>
        <a:srgbClr val="FFFFFF"/>
      </a:dk1>
      <a:lt1>
        <a:srgbClr val="2B5481"/>
      </a:lt1>
      <a:dk2>
        <a:srgbClr val="E5FFFF"/>
      </a:dk2>
      <a:lt2>
        <a:srgbClr val="003366"/>
      </a:lt2>
      <a:accent1>
        <a:srgbClr val="336699"/>
      </a:accent1>
      <a:accent2>
        <a:srgbClr val="00B000"/>
      </a:accent2>
      <a:accent3>
        <a:srgbClr val="2B5481"/>
      </a:accent3>
      <a:accent4>
        <a:srgbClr val="336699"/>
      </a:accent4>
      <a:accent5>
        <a:srgbClr val="00B000"/>
      </a:accent5>
      <a:accent6>
        <a:srgbClr val="2B5481"/>
      </a:accent6>
      <a:hlink>
        <a:srgbClr val="00CCFF"/>
      </a:hlink>
      <a:folHlink>
        <a:srgbClr val="B5FF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Balance">
  <a:themeElements>
    <a:clrScheme name="default">
      <a:dk1>
        <a:srgbClr val="FFFFFF"/>
      </a:dk1>
      <a:lt1>
        <a:srgbClr val="00716E"/>
      </a:lt1>
      <a:dk2>
        <a:srgbClr val="FFFF99"/>
      </a:dk2>
      <a:lt2>
        <a:srgbClr val="005A58"/>
      </a:lt2>
      <a:accent1>
        <a:srgbClr val="00403E"/>
      </a:accent1>
      <a:accent2>
        <a:srgbClr val="6D6FC7"/>
      </a:accent2>
      <a:accent3>
        <a:srgbClr val="00716E"/>
      </a:accent3>
      <a:accent4>
        <a:srgbClr val="00403E"/>
      </a:accent4>
      <a:accent5>
        <a:srgbClr val="6D6FC7"/>
      </a:accent5>
      <a:accent6>
        <a:srgbClr val="00716E"/>
      </a:accent6>
      <a:hlink>
        <a:srgbClr val="00FFFF"/>
      </a:hlink>
      <a:folHlink>
        <a:srgbClr val="00FF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